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Pretendard SemiBold"/>
      <p:bold r:id="rId23"/>
    </p:embeddedFont>
    <p:embeddedFont>
      <p:font typeface="Pretendard Medium"/>
      <p:bold r:id="rId24"/>
    </p:embeddedFont>
    <p:embeddedFont>
      <p:font typeface="Pretendard Regular"/>
      <p:regular r:id="rId25"/>
    </p:embeddedFont>
    <p:embeddedFont>
      <p:font typeface="Pretendard Bold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1.fntdata" Type="http://schemas.openxmlformats.org/officeDocument/2006/relationships/font"/><Relationship Id="rId24" Target="fonts/font2.fntdata" Type="http://schemas.openxmlformats.org/officeDocument/2006/relationships/font"/><Relationship Id="rId25" Target="fonts/font3.fntdata" Type="http://schemas.openxmlformats.org/officeDocument/2006/relationships/font"/><Relationship Id="rId26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9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9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39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12" Target="../media/image47.png" Type="http://schemas.openxmlformats.org/officeDocument/2006/relationships/image"/><Relationship Id="rId13" Target="../media/image48.pn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9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Relationship Id="rId8" Target="https://youtu.be/toVEvVaO-yA?si=cslaVed8XCN_6e1n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png" Type="http://schemas.openxmlformats.org/officeDocument/2006/relationships/image"/><Relationship Id="rId12" Target="../media/image59.pn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9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9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9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9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14" Target="../media/image30.png" Type="http://schemas.openxmlformats.org/officeDocument/2006/relationships/image"/><Relationship Id="rId15" Target="../media/image31.png" Type="http://schemas.openxmlformats.org/officeDocument/2006/relationships/image"/><Relationship Id="rId16" Target="../media/image32.png" Type="http://schemas.openxmlformats.org/officeDocument/2006/relationships/image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9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44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47800" y="5143500"/>
            <a:ext cx="7772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74E"/>
                </a:solidFill>
                <a:ea typeface="Pretendard SemiBold"/>
              </a:rPr>
              <a:t>빅데이터</a:t>
            </a:r>
            <a:r>
              <a:rPr lang="en-US" sz="2800" b="false" i="false" u="none" strike="noStrike">
                <a:solidFill>
                  <a:srgbClr val="00074E"/>
                </a:solidFill>
                <a:latin typeface="Pretendard SemiBold"/>
              </a:rPr>
              <a:t> IoT </a:t>
            </a:r>
            <a:r>
              <a:rPr lang="ko-KR" sz="2800" b="false" i="false" u="none" strike="noStrike">
                <a:solidFill>
                  <a:srgbClr val="00074E"/>
                </a:solidFill>
                <a:ea typeface="Pretendard SemiBold"/>
              </a:rPr>
              <a:t>소프트웨어</a:t>
            </a:r>
            <a:r>
              <a:rPr lang="en-US" sz="28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74E"/>
                </a:solidFill>
                <a:ea typeface="Pretendard SemiBold"/>
              </a:rPr>
              <a:t>개발자</a:t>
            </a:r>
            <a:r>
              <a:rPr lang="en-US" sz="28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74E"/>
                </a:solidFill>
                <a:ea typeface="Pretendard SemiBold"/>
              </a:rPr>
              <a:t>과정</a:t>
            </a:r>
            <a:r>
              <a:rPr lang="en-US" sz="2800" b="false" i="false" u="none" strike="noStrike">
                <a:solidFill>
                  <a:srgbClr val="00074E"/>
                </a:solidFill>
                <a:latin typeface="Pretendard SemiBold"/>
              </a:rPr>
              <a:t> 4</a:t>
            </a:r>
            <a:r>
              <a:rPr lang="ko-KR" sz="2800" b="false" i="false" u="none" strike="noStrike">
                <a:solidFill>
                  <a:srgbClr val="00074E"/>
                </a:solidFill>
                <a:ea typeface="Pretendard SemiBold"/>
              </a:rPr>
              <a:t>기</a:t>
            </a:r>
            <a:r>
              <a:rPr lang="en-US" sz="2800" b="false" i="false" u="none" strike="noStrike">
                <a:solidFill>
                  <a:srgbClr val="00074E"/>
                </a:solidFill>
                <a:latin typeface="Pretendard SemiBold"/>
              </a:rPr>
              <a:t> (2</a:t>
            </a:r>
            <a:r>
              <a:rPr lang="ko-KR" sz="2800" b="false" i="false" u="none" strike="noStrike">
                <a:solidFill>
                  <a:srgbClr val="00074E"/>
                </a:solidFill>
                <a:ea typeface="Pretendard SemiBold"/>
              </a:rPr>
              <a:t>조</a:t>
            </a:r>
            <a:r>
              <a:rPr lang="en-US" sz="2800" b="false" i="false" u="none" strike="noStrike">
                <a:solidFill>
                  <a:srgbClr val="00074E"/>
                </a:solidFill>
                <a:latin typeface="Pretendard SemiBold"/>
              </a:rPr>
              <a:t>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290300" y="571500"/>
            <a:ext cx="7531100" cy="914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44600" y="7073900"/>
            <a:ext cx="3683000" cy="914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01800" y="7785100"/>
            <a:ext cx="3263900" cy="1955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09700" y="3352800"/>
            <a:ext cx="10160000" cy="171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9600" b="true" i="false" u="none" strike="noStrike">
                <a:solidFill>
                  <a:srgbClr val="00074E"/>
                </a:solidFill>
                <a:ea typeface="Pretendard SemiBold"/>
              </a:rPr>
              <a:t>스윗</a:t>
            </a:r>
            <a:r>
              <a:rPr lang="en-US" sz="9600" b="tru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9600" b="true" i="false" u="none" strike="noStrike">
                <a:solidFill>
                  <a:srgbClr val="00074E"/>
                </a:solidFill>
                <a:ea typeface="Pretendard SemiBold"/>
              </a:rPr>
              <a:t>마이</a:t>
            </a:r>
            <a:r>
              <a:rPr lang="en-US" sz="9600" b="tru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9600" b="true" i="false" u="none" strike="noStrike">
                <a:solidFill>
                  <a:srgbClr val="00074E"/>
                </a:solidFill>
                <a:ea typeface="Pretendard SemiBold"/>
              </a:rPr>
              <a:t>스마트홈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2400" y="5765800"/>
            <a:ext cx="775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true" i="false" u="none" strike="noStrike">
                <a:solidFill>
                  <a:srgbClr val="4A5BA3"/>
                </a:solidFill>
                <a:ea typeface="Pretendard SemiBold"/>
              </a:rPr>
              <a:t>정영재</a:t>
            </a:r>
            <a:r>
              <a:rPr lang="en-US" sz="2300" b="true" i="false" u="none" strike="noStrike">
                <a:solidFill>
                  <a:srgbClr val="4A5BA3"/>
                </a:solidFill>
                <a:latin typeface="Pretendard SemiBold"/>
              </a:rPr>
              <a:t>, </a:t>
            </a:r>
            <a:r>
              <a:rPr lang="ko-KR" sz="2300" b="true" i="false" u="none" strike="noStrike">
                <a:solidFill>
                  <a:srgbClr val="4A5BA3"/>
                </a:solidFill>
                <a:ea typeface="Pretendard SemiBold"/>
              </a:rPr>
              <a:t>송우림</a:t>
            </a:r>
            <a:r>
              <a:rPr lang="en-US" sz="2300" b="true" i="false" u="none" strike="noStrike">
                <a:solidFill>
                  <a:srgbClr val="4A5BA3"/>
                </a:solidFill>
                <a:latin typeface="Pretendard SemiBold"/>
              </a:rPr>
              <a:t>, </a:t>
            </a:r>
            <a:r>
              <a:rPr lang="ko-KR" sz="2300" b="true" i="false" u="none" strike="noStrike">
                <a:solidFill>
                  <a:srgbClr val="4A5BA3"/>
                </a:solidFill>
                <a:ea typeface="Pretendard SemiBold"/>
              </a:rPr>
              <a:t>임윤진</a:t>
            </a:r>
            <a:r>
              <a:rPr lang="en-US" sz="2300" b="true" i="false" u="none" strike="noStrike">
                <a:solidFill>
                  <a:srgbClr val="4A5BA3"/>
                </a:solidFill>
                <a:latin typeface="Pretendard SemiBold"/>
              </a:rPr>
              <a:t>, </a:t>
            </a:r>
            <a:r>
              <a:rPr lang="ko-KR" sz="2300" b="true" i="false" u="none" strike="noStrike">
                <a:solidFill>
                  <a:srgbClr val="4A5BA3"/>
                </a:solidFill>
                <a:ea typeface="Pretendard SemiBold"/>
              </a:rPr>
              <a:t>정석준</a:t>
            </a:r>
            <a:r>
              <a:rPr lang="en-US" sz="2300" b="true" i="false" u="none" strike="noStrike">
                <a:solidFill>
                  <a:srgbClr val="4A5BA3"/>
                </a:solidFill>
                <a:latin typeface="Pretendard SemiBold"/>
              </a:rPr>
              <a:t>,  </a:t>
            </a:r>
            <a:r>
              <a:rPr lang="ko-KR" sz="2300" b="true" i="false" u="none" strike="noStrike">
                <a:solidFill>
                  <a:srgbClr val="4A5BA3"/>
                </a:solidFill>
                <a:ea typeface="Pretendard SemiBold"/>
              </a:rPr>
              <a:t>정유진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2057400"/>
            <a:ext cx="17043400" cy="617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44600" y="1866900"/>
            <a:ext cx="2832100" cy="149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0200" y="5702300"/>
            <a:ext cx="2997200" cy="812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841500" y="5816600"/>
            <a:ext cx="2514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true" i="false" u="none" strike="noStrike">
                <a:solidFill>
                  <a:srgbClr val="00074E"/>
                </a:solidFill>
                <a:ea typeface="Pretendard Medium"/>
              </a:rPr>
              <a:t>시스템</a:t>
            </a:r>
            <a:r>
              <a:rPr lang="en-US" sz="3000" b="true" i="false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3000" b="true" i="false" u="none" strike="noStrike">
                <a:solidFill>
                  <a:srgbClr val="00074E"/>
                </a:solidFill>
                <a:ea typeface="Pretendard Medium"/>
              </a:rPr>
              <a:t>구성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699000" y="5702300"/>
            <a:ext cx="2997200" cy="812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940300" y="5816600"/>
            <a:ext cx="2514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true" i="false" u="none" strike="noStrike">
                <a:solidFill>
                  <a:srgbClr val="00074E"/>
                </a:solidFill>
                <a:ea typeface="Pretendard Medium"/>
              </a:rPr>
              <a:t>설계</a:t>
            </a:r>
            <a:r>
              <a:rPr lang="en-US" sz="3000" b="true" i="false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3000" b="true" i="false" u="none" strike="noStrike">
                <a:solidFill>
                  <a:srgbClr val="00074E"/>
                </a:solidFill>
                <a:ea typeface="Pretendard Medium"/>
              </a:rPr>
              <a:t>구조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97800" y="5702300"/>
            <a:ext cx="2997200" cy="812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039100" y="5816600"/>
            <a:ext cx="2514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true" i="false" u="none" strike="noStrike">
                <a:solidFill>
                  <a:srgbClr val="00074E"/>
                </a:solidFill>
                <a:ea typeface="Pretendard Medium"/>
              </a:rPr>
              <a:t>기능</a:t>
            </a:r>
            <a:r>
              <a:rPr lang="en-US" sz="3000" b="true" i="false" u="none" strike="noStrike">
                <a:solidFill>
                  <a:srgbClr val="00074E"/>
                </a:solidFill>
                <a:latin typeface="Pretendard Medium"/>
              </a:rPr>
              <a:t> </a:t>
            </a:r>
            <a:r>
              <a:rPr lang="ko-KR" sz="3000" b="true" i="false" u="none" strike="noStrike">
                <a:solidFill>
                  <a:srgbClr val="00074E"/>
                </a:solidFill>
                <a:ea typeface="Pretendard Medium"/>
              </a:rPr>
              <a:t>상세설명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6400" y="4318000"/>
            <a:ext cx="107823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6000" b="true" i="false" u="none" strike="noStrike">
                <a:solidFill>
                  <a:srgbClr val="00074E"/>
                </a:solidFill>
                <a:ea typeface="Pretendard Regular"/>
              </a:rPr>
              <a:t>시스템</a:t>
            </a:r>
            <a:r>
              <a:rPr lang="en-US" sz="6000" b="tru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6000" b="true" i="false" u="none" strike="noStrike">
                <a:solidFill>
                  <a:srgbClr val="00074E"/>
                </a:solidFill>
                <a:ea typeface="Pretendard Regular"/>
              </a:rPr>
              <a:t>구성</a:t>
            </a:r>
            <a:r>
              <a:rPr lang="en-US" sz="6000" b="true" i="false" u="none" strike="noStrike">
                <a:solidFill>
                  <a:srgbClr val="00074E"/>
                </a:solidFill>
                <a:latin typeface="Pretendard Regular"/>
              </a:rPr>
              <a:t>,</a:t>
            </a:r>
            <a:r>
              <a:rPr lang="ko-KR" sz="6000" b="true" i="false" u="none" strike="noStrike">
                <a:solidFill>
                  <a:srgbClr val="00074E"/>
                </a:solidFill>
                <a:ea typeface="Pretendard Regular"/>
              </a:rPr>
              <a:t>설계</a:t>
            </a:r>
            <a:r>
              <a:rPr lang="en-US" sz="6000" b="tru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6000" b="true" i="false" u="none" strike="noStrike">
                <a:solidFill>
                  <a:srgbClr val="00074E"/>
                </a:solidFill>
                <a:ea typeface="Pretendard Regular"/>
              </a:rPr>
              <a:t>구조</a:t>
            </a:r>
            <a:r>
              <a:rPr lang="en-US" sz="6000" b="tru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6000" b="true" i="false" u="none" strike="noStrike">
                <a:solidFill>
                  <a:srgbClr val="00074E"/>
                </a:solidFill>
                <a:ea typeface="Pretendard Regular"/>
              </a:rPr>
              <a:t>및</a:t>
            </a:r>
            <a:r>
              <a:rPr lang="en-US" sz="6000" b="tru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6000" b="true" i="false" u="none" strike="noStrike">
                <a:solidFill>
                  <a:srgbClr val="00074E"/>
                </a:solidFill>
                <a:ea typeface="Pretendard Regular"/>
              </a:rPr>
              <a:t>기능</a:t>
            </a:r>
            <a:r>
              <a:rPr lang="en-US" sz="6000" b="true" i="false" u="none" strike="noStrike">
                <a:solidFill>
                  <a:srgbClr val="00074E"/>
                </a:solidFill>
                <a:latin typeface="Pretendard Regular"/>
              </a:rPr>
              <a:t> </a:t>
            </a:r>
            <a:r>
              <a:rPr lang="ko-KR" sz="6000" b="true" i="false" u="none" strike="noStrike">
                <a:solidFill>
                  <a:srgbClr val="00074E"/>
                </a:solidFill>
                <a:ea typeface="Pretendard Regular"/>
              </a:rPr>
              <a:t>소개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38300" y="2159000"/>
            <a:ext cx="2044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SWEET MY</a:t>
            </a:r>
          </a:p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SMARTHOME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571500"/>
            <a:ext cx="2044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Pretendard Medium"/>
              </a:rPr>
              <a:t/>
            </a:r>
          </a:p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03-1. </a:t>
            </a:r>
            <a:r>
              <a:rPr lang="ko-KR" sz="1900" b="false" i="false" u="none" strike="noStrike" spc="100">
                <a:solidFill>
                  <a:srgbClr val="FFFFFF"/>
                </a:solidFill>
                <a:ea typeface="Pretendard Medium"/>
              </a:rPr>
              <a:t>시스템</a:t>
            </a: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false" i="false" u="none" strike="noStrike" spc="100">
                <a:solidFill>
                  <a:srgbClr val="FFFFFF"/>
                </a:solidFill>
                <a:ea typeface="Pretendard Medium"/>
              </a:rPr>
              <a:t>구성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1562100" y="3822700"/>
            <a:ext cx="4826000" cy="530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2100" y="3822700"/>
            <a:ext cx="4826000" cy="2755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905000" y="7353300"/>
            <a:ext cx="44450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CDS1 :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블라인드용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조도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센서</a:t>
            </a:r>
          </a:p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CDS2 : LED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용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조도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센서</a:t>
            </a:r>
          </a:p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PIR :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적외선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감지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센서</a:t>
            </a:r>
          </a:p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UART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명령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: (l/m/o/c)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05000" y="6807200"/>
            <a:ext cx="4127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입력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6794500" y="3822700"/>
            <a:ext cx="4826000" cy="5308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794500" y="3822700"/>
            <a:ext cx="4826000" cy="2755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150100" y="7340600"/>
            <a:ext cx="4445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AVR : ATmega128 MCU </a:t>
            </a:r>
          </a:p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인터럽트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: TIMER1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50100" y="6807200"/>
            <a:ext cx="4127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제어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12039600" y="3822700"/>
            <a:ext cx="4826000" cy="5308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39600" y="3822700"/>
            <a:ext cx="4826000" cy="2755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509500" y="7353300"/>
            <a:ext cx="44450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DC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모터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: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블라인드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제어</a:t>
            </a:r>
          </a:p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LED :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자동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점등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소등</a:t>
            </a:r>
          </a:p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LCD :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날씨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출력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95200" y="6794500"/>
            <a:ext cx="41275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74E"/>
                </a:solidFill>
                <a:ea typeface="Pretendard SemiBold"/>
              </a:rPr>
              <a:t>출력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406900" y="1828800"/>
            <a:ext cx="94742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500" b="false" i="false" u="none" strike="noStrike">
                <a:solidFill>
                  <a:srgbClr val="00074E"/>
                </a:solidFill>
                <a:ea typeface="Pretendard SemiBold"/>
              </a:rPr>
              <a:t>시스템</a:t>
            </a:r>
            <a:r>
              <a:rPr lang="en-US" sz="55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false" i="false" u="none" strike="noStrike">
                <a:solidFill>
                  <a:srgbClr val="00074E"/>
                </a:solidFill>
                <a:ea typeface="Pretendard SemiBold"/>
              </a:rPr>
              <a:t>구성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89300" y="673100"/>
            <a:ext cx="11709400" cy="894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11300" y="939800"/>
            <a:ext cx="20447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03-2. </a:t>
            </a:r>
            <a:r>
              <a:rPr lang="ko-KR" sz="1900" b="false" i="false" u="none" strike="noStrike" spc="100">
                <a:solidFill>
                  <a:srgbClr val="FFFFFF"/>
                </a:solidFill>
                <a:ea typeface="Pretendard Medium"/>
              </a:rPr>
              <a:t>설계</a:t>
            </a: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false" i="false" u="none" strike="noStrike" spc="100">
                <a:solidFill>
                  <a:srgbClr val="FFFFFF"/>
                </a:solidFill>
                <a:ea typeface="Pretendard Medium"/>
              </a:rPr>
              <a:t>구조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881100" y="419100"/>
            <a:ext cx="2832100" cy="149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6718300" y="2349500"/>
            <a:ext cx="3784600" cy="3784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5130800" y="5029200"/>
            <a:ext cx="3784600" cy="3784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8369300" y="5118100"/>
            <a:ext cx="3784600" cy="3784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721600" y="4838700"/>
            <a:ext cx="1790700" cy="1790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051800" y="3454400"/>
            <a:ext cx="1143000" cy="1193800"/>
          </a:xfrm>
          <a:prstGeom prst="rect">
            <a:avLst/>
          </a:prstGeom>
          <a:effectLst>
            <a:outerShdw dir="2700000" dist="105427" blurRad="12991">
              <a:srgbClr val="000000">
                <a:alpha val="17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286500" y="6248400"/>
            <a:ext cx="1384300" cy="1206500"/>
          </a:xfrm>
          <a:prstGeom prst="rect">
            <a:avLst/>
          </a:prstGeom>
          <a:effectLst>
            <a:outerShdw dir="2700000" dist="111015" blurRad="14405">
              <a:srgbClr val="000000">
                <a:alpha val="17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220200" y="5829300"/>
            <a:ext cx="2159000" cy="2159000"/>
          </a:xfrm>
          <a:prstGeom prst="rect">
            <a:avLst/>
          </a:prstGeom>
          <a:effectLst>
            <a:outerShdw dir="2700000" dist="198726" blurRad="46159">
              <a:srgbClr val="000000">
                <a:alpha val="12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14274800" y="939800"/>
            <a:ext cx="20447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03-3. </a:t>
            </a:r>
            <a:r>
              <a:rPr lang="ko-KR" sz="1900" b="false" i="false" u="none" strike="noStrike" spc="100">
                <a:solidFill>
                  <a:srgbClr val="FFFFFF"/>
                </a:solidFill>
                <a:ea typeface="Pretendard Medium"/>
              </a:rPr>
              <a:t>기능</a:t>
            </a: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false" i="false" u="none" strike="noStrike" spc="100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48000" y="1092200"/>
            <a:ext cx="117348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500" b="false" i="false" u="none" strike="noStrike">
                <a:solidFill>
                  <a:srgbClr val="00074E"/>
                </a:solidFill>
                <a:ea typeface="Pretendard Bold"/>
              </a:rPr>
              <a:t>스윗</a:t>
            </a:r>
            <a:r>
              <a:rPr lang="en-US" sz="5500" b="false" i="false" u="none" strike="noStrike">
                <a:solidFill>
                  <a:srgbClr val="00074E"/>
                </a:solidFill>
                <a:latin typeface="Pretendard Bold"/>
              </a:rPr>
              <a:t> </a:t>
            </a:r>
            <a:r>
              <a:rPr lang="ko-KR" sz="5500" b="false" i="false" u="none" strike="noStrike">
                <a:solidFill>
                  <a:srgbClr val="00074E"/>
                </a:solidFill>
                <a:ea typeface="Pretendard Bold"/>
              </a:rPr>
              <a:t>마이</a:t>
            </a:r>
            <a:r>
              <a:rPr lang="en-US" sz="5500" b="false" i="false" u="none" strike="noStrike">
                <a:solidFill>
                  <a:srgbClr val="00074E"/>
                </a:solidFill>
                <a:latin typeface="Pretendard Bold"/>
              </a:rPr>
              <a:t> </a:t>
            </a:r>
            <a:r>
              <a:rPr lang="ko-KR" sz="5500" b="false" i="false" u="none" strike="noStrike">
                <a:solidFill>
                  <a:srgbClr val="00074E"/>
                </a:solidFill>
                <a:ea typeface="Pretendard Bold"/>
              </a:rPr>
              <a:t>스마트홈</a:t>
            </a:r>
            <a:r>
              <a:rPr lang="en-US" sz="5500" b="false" i="false" u="none" strike="noStrike">
                <a:solidFill>
                  <a:srgbClr val="00074E"/>
                </a:solidFill>
                <a:latin typeface="Pretendard Bold"/>
              </a:rPr>
              <a:t> </a:t>
            </a:r>
            <a:r>
              <a:rPr lang="ko-KR" sz="5500" b="false" i="false" u="none" strike="noStrike">
                <a:solidFill>
                  <a:srgbClr val="00074E"/>
                </a:solidFill>
                <a:ea typeface="Pretendard Bold"/>
              </a:rPr>
              <a:t>세부</a:t>
            </a:r>
            <a:r>
              <a:rPr lang="en-US" sz="5500" b="false" i="false" u="none" strike="noStrike">
                <a:solidFill>
                  <a:srgbClr val="00074E"/>
                </a:solidFill>
                <a:latin typeface="Pretendard Bold"/>
              </a:rPr>
              <a:t> </a:t>
            </a:r>
            <a:r>
              <a:rPr lang="ko-KR" sz="5500" b="false" i="false" u="none" strike="noStrike">
                <a:solidFill>
                  <a:srgbClr val="00074E"/>
                </a:solidFill>
                <a:ea typeface="Pretendard Bold"/>
              </a:rPr>
              <a:t>기능</a:t>
            </a:r>
            <a:r>
              <a:rPr lang="en-US" sz="5500" b="false" i="false" u="none" strike="noStrike">
                <a:solidFill>
                  <a:srgbClr val="00074E"/>
                </a:solidFill>
                <a:latin typeface="Pretendard Bold"/>
              </a:rPr>
              <a:t>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02600" y="5511800"/>
            <a:ext cx="1155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true" i="false" u="none" strike="noStrike">
                <a:solidFill>
                  <a:srgbClr val="2E3D86"/>
                </a:solidFill>
                <a:ea typeface="Pretendard SemiBold"/>
              </a:rPr>
              <a:t>스마트홈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36300" y="3175000"/>
            <a:ext cx="41656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LED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자동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점등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제어</a:t>
            </a:r>
          </a:p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CDS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조도값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낮음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+ PIR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감지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-&gt; LED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점등</a:t>
            </a:r>
          </a:p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일정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동안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LED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유지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자동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소등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05000" y="4330700"/>
            <a:ext cx="3733800" cy="382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블라인드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자동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수동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제어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자동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제어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(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센서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기반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)</a:t>
            </a:r>
          </a:p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CDS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밝기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&gt;700 :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자동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열림</a:t>
            </a:r>
          </a:p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CDS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밝기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&lt; 200 :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자동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닫힘</a:t>
            </a:r>
          </a:p>
          <a:p>
            <a:pPr algn="l" lvl="1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수동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제어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(UART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명령어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)</a:t>
            </a:r>
          </a:p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l :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센서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모드</a:t>
            </a:r>
          </a:p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m :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수동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모드</a:t>
            </a:r>
          </a:p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o :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블라인드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열기</a:t>
            </a:r>
          </a:p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c :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블라인드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닫기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60300" y="6261100"/>
            <a:ext cx="47879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날씨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출력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LCD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기능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- LCD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오늘의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날씨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출력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 </a:t>
            </a:r>
          </a:p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시리얼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통신으로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SQL DB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데이터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가져옴</a:t>
            </a:r>
          </a:p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날씨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데이터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매시간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업데이트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881100" y="419100"/>
            <a:ext cx="2832100" cy="149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6718300" y="2349500"/>
            <a:ext cx="3784600" cy="3784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5130800" y="5029200"/>
            <a:ext cx="3784600" cy="3784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8369300" y="5118100"/>
            <a:ext cx="3784600" cy="3784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721600" y="4838700"/>
            <a:ext cx="1790700" cy="1790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051800" y="3454400"/>
            <a:ext cx="1143000" cy="1193800"/>
          </a:xfrm>
          <a:prstGeom prst="rect">
            <a:avLst/>
          </a:prstGeom>
          <a:effectLst>
            <a:outerShdw dir="2700000" dist="105427" blurRad="12991">
              <a:srgbClr val="000000">
                <a:alpha val="17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286500" y="6248400"/>
            <a:ext cx="1384300" cy="1206500"/>
          </a:xfrm>
          <a:prstGeom prst="rect">
            <a:avLst/>
          </a:prstGeom>
          <a:effectLst>
            <a:outerShdw dir="2700000" dist="111015" blurRad="14405">
              <a:srgbClr val="000000">
                <a:alpha val="17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220200" y="5829300"/>
            <a:ext cx="2159000" cy="2159000"/>
          </a:xfrm>
          <a:prstGeom prst="rect">
            <a:avLst/>
          </a:prstGeom>
          <a:effectLst>
            <a:outerShdw dir="2700000" dist="198726" blurRad="46159">
              <a:srgbClr val="000000">
                <a:alpha val="12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14274800" y="939800"/>
            <a:ext cx="20447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03-3. </a:t>
            </a:r>
            <a:r>
              <a:rPr lang="ko-KR" sz="1900" b="false" i="false" u="none" strike="noStrike" spc="100">
                <a:solidFill>
                  <a:srgbClr val="FFFFFF"/>
                </a:solidFill>
                <a:ea typeface="Pretendard Medium"/>
              </a:rPr>
              <a:t>기능</a:t>
            </a: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false" i="false" u="none" strike="noStrike" spc="100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48000" y="1092200"/>
            <a:ext cx="117348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500" b="false" i="false" u="none" strike="noStrike">
                <a:solidFill>
                  <a:srgbClr val="00074E"/>
                </a:solidFill>
                <a:ea typeface="Pretendard Bold"/>
              </a:rPr>
              <a:t>스윗</a:t>
            </a:r>
            <a:r>
              <a:rPr lang="en-US" sz="5500" b="false" i="false" u="none" strike="noStrike">
                <a:solidFill>
                  <a:srgbClr val="00074E"/>
                </a:solidFill>
                <a:latin typeface="Pretendard Bold"/>
              </a:rPr>
              <a:t> </a:t>
            </a:r>
            <a:r>
              <a:rPr lang="ko-KR" sz="5500" b="false" i="false" u="none" strike="noStrike">
                <a:solidFill>
                  <a:srgbClr val="00074E"/>
                </a:solidFill>
                <a:ea typeface="Pretendard Bold"/>
              </a:rPr>
              <a:t>마이</a:t>
            </a:r>
            <a:r>
              <a:rPr lang="en-US" sz="5500" b="false" i="false" u="none" strike="noStrike">
                <a:solidFill>
                  <a:srgbClr val="00074E"/>
                </a:solidFill>
                <a:latin typeface="Pretendard Bold"/>
              </a:rPr>
              <a:t> </a:t>
            </a:r>
            <a:r>
              <a:rPr lang="ko-KR" sz="5500" b="false" i="false" u="none" strike="noStrike">
                <a:solidFill>
                  <a:srgbClr val="00074E"/>
                </a:solidFill>
                <a:ea typeface="Pretendard Bold"/>
              </a:rPr>
              <a:t>스마트홈</a:t>
            </a:r>
            <a:r>
              <a:rPr lang="en-US" sz="5500" b="false" i="false" u="none" strike="noStrike">
                <a:solidFill>
                  <a:srgbClr val="00074E"/>
                </a:solidFill>
                <a:latin typeface="Pretendard Bold"/>
              </a:rPr>
              <a:t> </a:t>
            </a:r>
            <a:r>
              <a:rPr lang="ko-KR" sz="5500" b="false" i="false" u="none" strike="noStrike">
                <a:solidFill>
                  <a:srgbClr val="00074E"/>
                </a:solidFill>
                <a:ea typeface="Pretendard Bold"/>
              </a:rPr>
              <a:t>세부</a:t>
            </a:r>
            <a:r>
              <a:rPr lang="en-US" sz="5500" b="false" i="false" u="none" strike="noStrike">
                <a:solidFill>
                  <a:srgbClr val="00074E"/>
                </a:solidFill>
                <a:latin typeface="Pretendard Bold"/>
              </a:rPr>
              <a:t> </a:t>
            </a:r>
            <a:r>
              <a:rPr lang="ko-KR" sz="5500" b="false" i="false" u="none" strike="noStrike">
                <a:solidFill>
                  <a:srgbClr val="00074E"/>
                </a:solidFill>
                <a:ea typeface="Pretendard Bold"/>
              </a:rPr>
              <a:t>기능</a:t>
            </a:r>
            <a:r>
              <a:rPr lang="en-US" sz="5500" b="false" i="false" u="none" strike="noStrike">
                <a:solidFill>
                  <a:srgbClr val="00074E"/>
                </a:solidFill>
                <a:latin typeface="Pretendard Bold"/>
              </a:rPr>
              <a:t>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02600" y="5511800"/>
            <a:ext cx="1155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true" i="false" u="none" strike="noStrike">
                <a:solidFill>
                  <a:srgbClr val="2E3D86"/>
                </a:solidFill>
                <a:ea typeface="Pretendard SemiBold"/>
              </a:rPr>
              <a:t>스마트홈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36300" y="3175000"/>
            <a:ext cx="41656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LED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자동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점등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제어</a:t>
            </a:r>
          </a:p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CDS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조도값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낮음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+ PIR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감지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-&gt; LED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점등</a:t>
            </a:r>
          </a:p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일정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동안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LED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유지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자동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소등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05000" y="4330700"/>
            <a:ext cx="3733800" cy="382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블라인드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자동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수동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제어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자동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제어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(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센서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기반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)</a:t>
            </a:r>
          </a:p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CDS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밝기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&gt;700 :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자동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열림</a:t>
            </a:r>
          </a:p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CDS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밝기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&lt; 200 :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자동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닫힘</a:t>
            </a:r>
          </a:p>
          <a:p>
            <a:pPr algn="l" lvl="1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수동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제어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(UART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명령어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)</a:t>
            </a:r>
          </a:p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l :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센서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모드</a:t>
            </a:r>
          </a:p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m :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수동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모드</a:t>
            </a:r>
          </a:p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o :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블라인드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열기</a:t>
            </a:r>
          </a:p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c :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블라인드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닫기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60300" y="6261100"/>
            <a:ext cx="47879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날씨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출력</a:t>
            </a:r>
            <a:r>
              <a:rPr lang="en-US" sz="1800" b="true" i="false" u="none" strike="noStrike">
                <a:solidFill>
                  <a:srgbClr val="2C2C2C"/>
                </a:solidFill>
                <a:latin typeface="Pretendard Regular"/>
              </a:rPr>
              <a:t> LCD </a:t>
            </a:r>
            <a:r>
              <a:rPr lang="ko-KR" sz="1800" b="true" i="false" u="none" strike="noStrike">
                <a:solidFill>
                  <a:srgbClr val="2C2C2C"/>
                </a:solidFill>
                <a:ea typeface="Pretendard Regular"/>
              </a:rPr>
              <a:t>기능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- LCD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오늘의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날씨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출력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 </a:t>
            </a:r>
          </a:p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시리얼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통신으로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SQL DB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데이터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가져옴</a:t>
            </a:r>
          </a:p>
          <a:p>
            <a:pPr algn="l" lvl="0" indent="-342900" marL="342900">
              <a:lnSpc>
                <a:spcPct val="141100"/>
              </a:lnSpc>
              <a:buClr>
                <a:srgbClr val="2C2C2C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날씨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데이터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매시간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업데이트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2">
            <a:alphaModFix amt="81000"/>
          </a:blip>
          <a:stretch>
            <a:fillRect/>
          </a:stretch>
        </p:blipFill>
        <p:spPr>
          <a:xfrm rot="0">
            <a:off x="1498600" y="2184400"/>
            <a:ext cx="15201900" cy="7213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321300" y="3822700"/>
            <a:ext cx="660400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93400" y="2311400"/>
            <a:ext cx="5334000" cy="533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14100" y="2832100"/>
            <a:ext cx="4305300" cy="4305300"/>
          </a:xfrm>
          <a:prstGeom prst="rect">
            <a:avLst/>
          </a:prstGeom>
        </p:spPr>
      </p:pic>
      <p:pic>
        <p:nvPicPr>
          <p:cNvPr name="Picture 7" id="7">
            <a:hlinkClick r:id="rId8" tooltip="https://youtu.be/toVEvVaO-yA?si=cslaVed8XCN_6e1n"/>
          </p:cNvPr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078200" y="8470900"/>
            <a:ext cx="1257300" cy="1257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057400" y="3886200"/>
            <a:ext cx="7150100" cy="237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3400" b="false" i="false" u="none" strike="noStrike">
                <a:solidFill>
                  <a:srgbClr val="00074E"/>
                </a:solidFill>
                <a:ea typeface="Pretendard SemiBold"/>
              </a:rPr>
              <a:t>시연</a:t>
            </a:r>
            <a:r>
              <a:rPr lang="en-US" sz="134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13400" b="false" i="false" u="none" strike="noStrike">
                <a:solidFill>
                  <a:srgbClr val="00074E"/>
                </a:solidFill>
                <a:ea typeface="Pretendard SemiBold"/>
              </a:rPr>
              <a:t>영상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11300" y="698500"/>
            <a:ext cx="2044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SWEET MY</a:t>
            </a:r>
          </a:p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SMARTHOME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6000" y="8915400"/>
            <a:ext cx="7772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74E"/>
                </a:solidFill>
                <a:ea typeface="Pretendard SemiBold"/>
              </a:rPr>
              <a:t>빅데이터</a:t>
            </a:r>
            <a:r>
              <a:rPr lang="en-US" sz="2800" b="false" i="false" u="none" strike="noStrike">
                <a:solidFill>
                  <a:srgbClr val="00074E"/>
                </a:solidFill>
                <a:latin typeface="Pretendard SemiBold"/>
              </a:rPr>
              <a:t> IoT </a:t>
            </a:r>
            <a:r>
              <a:rPr lang="ko-KR" sz="2800" b="false" i="false" u="none" strike="noStrike">
                <a:solidFill>
                  <a:srgbClr val="00074E"/>
                </a:solidFill>
                <a:ea typeface="Pretendard SemiBold"/>
              </a:rPr>
              <a:t>소프트웨어</a:t>
            </a:r>
            <a:r>
              <a:rPr lang="en-US" sz="28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74E"/>
                </a:solidFill>
                <a:ea typeface="Pretendard SemiBold"/>
              </a:rPr>
              <a:t>개발자</a:t>
            </a:r>
            <a:r>
              <a:rPr lang="en-US" sz="28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74E"/>
                </a:solidFill>
                <a:ea typeface="Pretendard SemiBold"/>
              </a:rPr>
              <a:t>과정</a:t>
            </a:r>
            <a:r>
              <a:rPr lang="en-US" sz="2800" b="false" i="false" u="none" strike="noStrike">
                <a:solidFill>
                  <a:srgbClr val="00074E"/>
                </a:solidFill>
                <a:latin typeface="Pretendard SemiBold"/>
              </a:rPr>
              <a:t> 4</a:t>
            </a:r>
            <a:r>
              <a:rPr lang="ko-KR" sz="2800" b="false" i="false" u="none" strike="noStrike">
                <a:solidFill>
                  <a:srgbClr val="00074E"/>
                </a:solidFill>
                <a:ea typeface="Pretendard SemiBold"/>
              </a:rPr>
              <a:t>기</a:t>
            </a:r>
            <a:r>
              <a:rPr lang="en-US" sz="2800" b="false" i="false" u="none" strike="noStrike">
                <a:solidFill>
                  <a:srgbClr val="00074E"/>
                </a:solidFill>
                <a:latin typeface="Pretendard SemiBold"/>
              </a:rPr>
              <a:t> (2</a:t>
            </a:r>
            <a:r>
              <a:rPr lang="ko-KR" sz="2800" b="false" i="false" u="none" strike="noStrike">
                <a:solidFill>
                  <a:srgbClr val="00074E"/>
                </a:solidFill>
                <a:ea typeface="Pretendard SemiBold"/>
              </a:rPr>
              <a:t>조</a:t>
            </a:r>
            <a:r>
              <a:rPr lang="en-US" sz="2800" b="false" i="false" u="none" strike="noStrike">
                <a:solidFill>
                  <a:srgbClr val="00074E"/>
                </a:solidFill>
                <a:latin typeface="Pretendard SemiBold"/>
              </a:rPr>
              <a:t>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95200" y="7823200"/>
            <a:ext cx="2171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true" i="false" u="none" strike="noStrike">
                <a:solidFill>
                  <a:srgbClr val="4A5BA3"/>
                </a:solidFill>
                <a:latin typeface="Pretendard SemiBold"/>
              </a:rPr>
              <a:t>QR </a:t>
            </a:r>
            <a:r>
              <a:rPr lang="ko-KR" sz="2800" b="true" i="false" u="none" strike="noStrike">
                <a:solidFill>
                  <a:srgbClr val="4A5BA3"/>
                </a:solidFill>
                <a:ea typeface="Pretendard SemiBold"/>
              </a:rPr>
              <a:t>코드</a:t>
            </a:r>
            <a:r>
              <a:rPr lang="en-US" sz="2800" b="true" i="false" u="none" strike="noStrike">
                <a:solidFill>
                  <a:srgbClr val="4A5BA3"/>
                </a:solidFill>
                <a:latin typeface="Pretendard SemiBold"/>
              </a:rPr>
              <a:t> </a:t>
            </a:r>
            <a:r>
              <a:rPr lang="ko-KR" sz="2800" b="true" i="false" u="none" strike="noStrike">
                <a:solidFill>
                  <a:srgbClr val="4A5BA3"/>
                </a:solidFill>
                <a:ea typeface="Pretendard SemiBold"/>
              </a:rPr>
              <a:t>스캔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952500"/>
            <a:ext cx="2044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05. </a:t>
            </a:r>
            <a:r>
              <a:rPr lang="ko-KR" sz="1900" b="false" i="false" u="none" strike="noStrike" spc="100">
                <a:solidFill>
                  <a:srgbClr val="FFFFFF"/>
                </a:solidFill>
                <a:ea typeface="Pretendard Medium"/>
              </a:rPr>
              <a:t>팀원</a:t>
            </a: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false" i="false" u="none" strike="noStrike" spc="100">
                <a:solidFill>
                  <a:srgbClr val="FFFFFF"/>
                </a:solidFill>
                <a:ea typeface="Pretendard Medium"/>
              </a:rPr>
              <a:t>역할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1117600" y="3822700"/>
            <a:ext cx="2997200" cy="4114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20800" y="3987800"/>
            <a:ext cx="2590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600" b="true" i="false" u="none" strike="noStrike">
                <a:solidFill>
                  <a:srgbClr val="00074E"/>
                </a:solidFill>
                <a:ea typeface="Pretendard Medium"/>
              </a:rPr>
              <a:t>정영재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4300" y="4635500"/>
            <a:ext cx="2463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74E"/>
                </a:solidFill>
                <a:ea typeface="Pretendard SemiBold"/>
              </a:rPr>
              <a:t>조장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6200" y="5410200"/>
            <a:ext cx="26035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조원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교육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코드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디버깅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, </a:t>
            </a:r>
          </a:p>
          <a:p>
            <a:pPr algn="ctr" lvl="0">
              <a:lnSpc>
                <a:spcPct val="124499"/>
              </a:lnSpc>
            </a:pP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회로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결선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업무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분배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등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팀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전반을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주도적으로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관리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06900" y="1828800"/>
            <a:ext cx="94742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500" b="false" i="false" u="none" strike="noStrike">
                <a:solidFill>
                  <a:srgbClr val="00074E"/>
                </a:solidFill>
                <a:ea typeface="Pretendard SemiBold"/>
              </a:rPr>
              <a:t>팀원</a:t>
            </a:r>
            <a:r>
              <a:rPr lang="en-US" sz="55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5500" b="false" i="false" u="none" strike="noStrike">
                <a:solidFill>
                  <a:srgbClr val="00074E"/>
                </a:solidFill>
                <a:ea typeface="Pretendard SemiBold"/>
              </a:rPr>
              <a:t>역할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0">
            <a:off x="4381500" y="3822700"/>
            <a:ext cx="2997200" cy="4114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572000" y="3987800"/>
            <a:ext cx="2590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600" b="true" i="false" u="none" strike="noStrike">
                <a:solidFill>
                  <a:srgbClr val="00074E"/>
                </a:solidFill>
                <a:ea typeface="Pretendard Medium"/>
              </a:rPr>
              <a:t>송우림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35500" y="4635500"/>
            <a:ext cx="2463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74E"/>
                </a:solidFill>
                <a:ea typeface="Pretendard SemiBold"/>
              </a:rPr>
              <a:t>블라인드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SemiBold"/>
              </a:rPr>
              <a:t>작동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SemiBold"/>
              </a:rPr>
              <a:t>구현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59300" y="5397500"/>
            <a:ext cx="26035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 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실외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조도에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따라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블라인드를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자동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개폐하고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, UART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명령으로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수동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제어도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가능하도록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구현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7632700" y="3822700"/>
            <a:ext cx="2997200" cy="4114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01100" y="6819900"/>
            <a:ext cx="673100" cy="673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7835900" y="3987800"/>
            <a:ext cx="2590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600" b="true" i="false" u="none" strike="noStrike">
                <a:solidFill>
                  <a:srgbClr val="00074E"/>
                </a:solidFill>
                <a:ea typeface="Pretendard Medium"/>
              </a:rPr>
              <a:t>임윤진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99400" y="4648200"/>
            <a:ext cx="2463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74E"/>
                </a:solidFill>
                <a:latin typeface="Pretendard SemiBold"/>
              </a:rPr>
              <a:t>LED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SemiBold"/>
              </a:rPr>
              <a:t>작동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SemiBold"/>
              </a:rPr>
              <a:t>구현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97800" y="5397500"/>
            <a:ext cx="26035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700" b="false" i="false" u="none" strike="noStrike" spc="-100">
                <a:solidFill>
                  <a:srgbClr val="2C2C2C"/>
                </a:solidFill>
                <a:latin typeface="Pretendard Regular"/>
              </a:rPr>
              <a:t>CdS </a:t>
            </a:r>
            <a:r>
              <a:rPr lang="ko-KR" sz="1700" b="false" i="false" u="none" strike="noStrike" spc="-100">
                <a:solidFill>
                  <a:srgbClr val="2C2C2C"/>
                </a:solidFill>
                <a:ea typeface="Pretendard Regular"/>
              </a:rPr>
              <a:t>센서</a:t>
            </a:r>
            <a:r>
              <a:rPr lang="en-US" sz="1700" b="false" i="false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1700" b="false" i="false" u="none" strike="noStrike" spc="-100">
                <a:solidFill>
                  <a:srgbClr val="2C2C2C"/>
                </a:solidFill>
                <a:latin typeface="Pretendard Regular"/>
              </a:rPr>
              <a:t> PIR </a:t>
            </a:r>
            <a:r>
              <a:rPr lang="ko-KR" sz="1700" b="false" i="false" u="none" strike="noStrike" spc="-100">
                <a:solidFill>
                  <a:srgbClr val="2C2C2C"/>
                </a:solidFill>
                <a:ea typeface="Pretendard Regular"/>
              </a:rPr>
              <a:t>센서를</a:t>
            </a:r>
            <a:r>
              <a:rPr lang="en-US" sz="1700" b="false" i="false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2C2C2C"/>
                </a:solidFill>
                <a:ea typeface="Pretendard Regular"/>
              </a:rPr>
              <a:t>이용한</a:t>
            </a:r>
            <a:r>
              <a:rPr lang="en-US" sz="1700" b="false" i="false" u="none" strike="noStrike" spc="-100">
                <a:solidFill>
                  <a:srgbClr val="2C2C2C"/>
                </a:solidFill>
                <a:latin typeface="Pretendard Regular"/>
              </a:rPr>
              <a:t> RGB LED </a:t>
            </a:r>
            <a:r>
              <a:rPr lang="ko-KR" sz="1700" b="false" i="false" u="none" strike="noStrike" spc="-100">
                <a:solidFill>
                  <a:srgbClr val="2C2C2C"/>
                </a:solidFill>
                <a:ea typeface="Pretendard Regular"/>
              </a:rPr>
              <a:t>자동</a:t>
            </a:r>
            <a:r>
              <a:rPr lang="en-US" sz="1700" b="false" i="false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2C2C2C"/>
                </a:solidFill>
                <a:ea typeface="Pretendard Regular"/>
              </a:rPr>
              <a:t>점등</a:t>
            </a:r>
            <a:r>
              <a:rPr lang="en-US" sz="1700" b="false" i="false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1700" b="false" i="false" u="none" strike="noStrike" spc="-100">
                <a:solidFill>
                  <a:srgbClr val="2C2C2C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ko-KR" sz="1700" b="false" i="false" u="none" strike="noStrike" spc="-100">
                <a:solidFill>
                  <a:srgbClr val="2C2C2C"/>
                </a:solidFill>
                <a:ea typeface="Pretendard Regular"/>
              </a:rPr>
              <a:t>소등</a:t>
            </a:r>
            <a:r>
              <a:rPr lang="en-US" sz="1700" b="false" i="false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2C2C2C"/>
                </a:solidFill>
                <a:ea typeface="Pretendard Regular"/>
              </a:rPr>
              <a:t>스마트홈</a:t>
            </a:r>
            <a:r>
              <a:rPr lang="en-US" sz="1700" b="false" i="false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2C2C2C"/>
                </a:solidFill>
                <a:ea typeface="Pretendard Regular"/>
              </a:rPr>
              <a:t>시스템</a:t>
            </a:r>
            <a:r>
              <a:rPr lang="en-US" sz="1700" b="false" i="false" u="none" strike="noStrike" spc="-100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2C2C2C"/>
                </a:solidFill>
                <a:ea typeface="Pretendard Regular"/>
              </a:rPr>
              <a:t>구축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896600" y="3848100"/>
            <a:ext cx="2997200" cy="4114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25700" y="6946900"/>
            <a:ext cx="381000" cy="444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638800" y="6946900"/>
            <a:ext cx="482600" cy="482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41200" y="6946900"/>
            <a:ext cx="444500" cy="4445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1099800" y="4000500"/>
            <a:ext cx="2590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600" b="true" i="false" u="none" strike="noStrike">
                <a:solidFill>
                  <a:srgbClr val="FFFFFF"/>
                </a:solidFill>
                <a:ea typeface="Pretendard Medium"/>
              </a:rPr>
              <a:t>정석준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163300" y="4660900"/>
            <a:ext cx="2463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SemiBold"/>
              </a:rPr>
              <a:t>API &amp; DB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87100" y="5397500"/>
            <a:ext cx="26035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API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를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이용하여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받아온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날씨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데이터를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DB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에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저장하는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코드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작성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14236700" y="3822700"/>
            <a:ext cx="2997200" cy="41148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4439900" y="3987800"/>
            <a:ext cx="2590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600" b="true" i="false" u="none" strike="noStrike">
                <a:solidFill>
                  <a:srgbClr val="00074E"/>
                </a:solidFill>
                <a:ea typeface="Pretendard Medium"/>
              </a:rPr>
              <a:t>정유진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503400" y="4635500"/>
            <a:ext cx="2463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00074E"/>
                </a:solidFill>
                <a:latin typeface="Pretendard SemiBold"/>
              </a:rPr>
              <a:t>DB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SemiBold"/>
              </a:rPr>
              <a:t>조회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SemiBold"/>
              </a:rPr>
              <a:t>및</a:t>
            </a:r>
            <a:r>
              <a:rPr lang="en-US" sz="2000" b="false" i="false" u="none" strike="noStrike">
                <a:solidFill>
                  <a:srgbClr val="00074E"/>
                </a:solidFill>
                <a:latin typeface="Pretendard SemiBold"/>
              </a:rPr>
              <a:t> LCD </a:t>
            </a:r>
            <a:r>
              <a:rPr lang="ko-KR" sz="2000" b="false" i="false" u="none" strike="noStrike">
                <a:solidFill>
                  <a:srgbClr val="00074E"/>
                </a:solidFill>
                <a:ea typeface="Pretendard SemiBold"/>
              </a:rPr>
              <a:t>출력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427200" y="5245100"/>
            <a:ext cx="26035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외부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로컬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 MySQL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에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접속하여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날씨데이터를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조회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시리얼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통신으로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보드에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연결된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24499"/>
              </a:lnSpc>
            </a:pP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LCD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에</a:t>
            </a:r>
            <a:r>
              <a:rPr lang="en-US" sz="17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2C2C2C"/>
                </a:solidFill>
                <a:ea typeface="Pretendard Regular"/>
              </a:rPr>
              <a:t>출력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417800" y="6883400"/>
            <a:ext cx="6223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092700" y="2984500"/>
            <a:ext cx="8102600" cy="355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0" b="false" i="false" u="none" strike="noStrike">
                <a:solidFill>
                  <a:srgbClr val="00074E"/>
                </a:solidFill>
                <a:latin typeface="Pretendard SemiBold"/>
              </a:rPr>
              <a:t>Q &amp; 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11300" y="698500"/>
            <a:ext cx="2044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SWEET MY</a:t>
            </a:r>
          </a:p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SMARTHOME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6000" y="8915400"/>
            <a:ext cx="7772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74E"/>
                </a:solidFill>
                <a:ea typeface="Pretendard SemiBold"/>
              </a:rPr>
              <a:t>빅데이터</a:t>
            </a:r>
            <a:r>
              <a:rPr lang="en-US" sz="2800" b="false" i="false" u="none" strike="noStrike">
                <a:solidFill>
                  <a:srgbClr val="00074E"/>
                </a:solidFill>
                <a:latin typeface="Pretendard SemiBold"/>
              </a:rPr>
              <a:t> IoT </a:t>
            </a:r>
            <a:r>
              <a:rPr lang="ko-KR" sz="2800" b="false" i="false" u="none" strike="noStrike">
                <a:solidFill>
                  <a:srgbClr val="00074E"/>
                </a:solidFill>
                <a:ea typeface="Pretendard SemiBold"/>
              </a:rPr>
              <a:t>소프트웨어</a:t>
            </a:r>
            <a:r>
              <a:rPr lang="en-US" sz="28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74E"/>
                </a:solidFill>
                <a:ea typeface="Pretendard SemiBold"/>
              </a:rPr>
              <a:t>개발자</a:t>
            </a:r>
            <a:r>
              <a:rPr lang="en-US" sz="28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74E"/>
                </a:solidFill>
                <a:ea typeface="Pretendard SemiBold"/>
              </a:rPr>
              <a:t>과정</a:t>
            </a:r>
            <a:r>
              <a:rPr lang="en-US" sz="2800" b="false" i="false" u="none" strike="noStrike">
                <a:solidFill>
                  <a:srgbClr val="00074E"/>
                </a:solidFill>
                <a:latin typeface="Pretendard SemiBold"/>
              </a:rPr>
              <a:t> 4</a:t>
            </a:r>
            <a:r>
              <a:rPr lang="ko-KR" sz="2800" b="false" i="false" u="none" strike="noStrike">
                <a:solidFill>
                  <a:srgbClr val="00074E"/>
                </a:solidFill>
                <a:ea typeface="Pretendard SemiBold"/>
              </a:rPr>
              <a:t>기</a:t>
            </a:r>
            <a:r>
              <a:rPr lang="en-US" sz="2800" b="false" i="false" u="none" strike="noStrike">
                <a:solidFill>
                  <a:srgbClr val="00074E"/>
                </a:solidFill>
                <a:latin typeface="Pretendard SemiBold"/>
              </a:rPr>
              <a:t> (2</a:t>
            </a:r>
            <a:r>
              <a:rPr lang="ko-KR" sz="2800" b="false" i="false" u="none" strike="noStrike">
                <a:solidFill>
                  <a:srgbClr val="00074E"/>
                </a:solidFill>
                <a:ea typeface="Pretendard SemiBold"/>
              </a:rPr>
              <a:t>조</a:t>
            </a:r>
            <a:r>
              <a:rPr lang="en-US" sz="2800" b="false" i="false" u="none" strike="noStrike">
                <a:solidFill>
                  <a:srgbClr val="00074E"/>
                </a:solidFill>
                <a:latin typeface="Pretendard SemiBold"/>
              </a:rPr>
              <a:t>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4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75000"/>
          </a:blip>
          <a:stretch>
            <a:fillRect/>
          </a:stretch>
        </p:blipFill>
        <p:spPr>
          <a:xfrm rot="0">
            <a:off x="6794500" y="2451100"/>
            <a:ext cx="9855200" cy="2235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88200" y="3340100"/>
            <a:ext cx="26670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242300" y="2832100"/>
            <a:ext cx="558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000" b="false" i="false" u="none" strike="noStrike">
                <a:solidFill>
                  <a:srgbClr val="4A5BA3"/>
                </a:solidFill>
                <a:latin typeface="Pretendard Medium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51700" y="3733800"/>
            <a:ext cx="2540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작품</a:t>
            </a:r>
            <a:r>
              <a:rPr lang="en-US" sz="23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소개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 rot="0">
            <a:off x="6807200" y="5638800"/>
            <a:ext cx="9855200" cy="2171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88200" y="6502400"/>
            <a:ext cx="26670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8242300" y="5994400"/>
            <a:ext cx="558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000" b="false" i="false" u="none" strike="noStrike">
                <a:solidFill>
                  <a:srgbClr val="4A5BA3"/>
                </a:solidFill>
                <a:latin typeface="Pretendard Medium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26300" y="6870700"/>
            <a:ext cx="26035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시연</a:t>
            </a:r>
            <a:r>
              <a:rPr lang="en-US" sz="23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영상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01300" y="3340100"/>
            <a:ext cx="2667000" cy="12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1455400" y="2832100"/>
            <a:ext cx="558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000" b="false" i="false" u="none" strike="noStrike">
                <a:solidFill>
                  <a:srgbClr val="4A5BA3"/>
                </a:solidFill>
                <a:latin typeface="Pretendard Medium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42600" y="3733800"/>
            <a:ext cx="21971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설계</a:t>
            </a:r>
            <a:r>
              <a:rPr lang="en-US" sz="23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일정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01300" y="6502400"/>
            <a:ext cx="2667000" cy="12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455400" y="5994400"/>
            <a:ext cx="558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000" b="false" i="false" u="none" strike="noStrike">
                <a:solidFill>
                  <a:srgbClr val="4A5BA3"/>
                </a:solidFill>
                <a:latin typeface="Pretendard Medium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42600" y="6883400"/>
            <a:ext cx="21971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팀원</a:t>
            </a:r>
            <a:r>
              <a:rPr lang="en-US" sz="23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역할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614400" y="3340100"/>
            <a:ext cx="2667000" cy="12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4668500" y="2832100"/>
            <a:ext cx="558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000" b="false" i="false" u="none" strike="noStrike">
                <a:solidFill>
                  <a:srgbClr val="4A5BA3"/>
                </a:solidFill>
                <a:latin typeface="Pretendard Medium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14400" y="3530600"/>
            <a:ext cx="26797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시스템</a:t>
            </a:r>
            <a:r>
              <a:rPr lang="en-US" sz="23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구성과</a:t>
            </a:r>
            <a:r>
              <a:rPr lang="en-US" sz="2300" b="false" i="false" u="none" strike="noStrike">
                <a:solidFill>
                  <a:srgbClr val="00074E"/>
                </a:solidFill>
                <a:latin typeface="Pretendard SemiBold"/>
              </a:rPr>
              <a:t> </a:t>
            </a:r>
          </a:p>
          <a:p>
            <a:pPr algn="ctr" lvl="0">
              <a:lnSpc>
                <a:spcPct val="107899"/>
              </a:lnSpc>
            </a:pP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설계</a:t>
            </a:r>
            <a:r>
              <a:rPr lang="en-US" sz="23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구조</a:t>
            </a:r>
            <a:r>
              <a:rPr lang="en-US" sz="23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및</a:t>
            </a:r>
            <a:r>
              <a:rPr lang="en-US" sz="23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기능</a:t>
            </a:r>
            <a:r>
              <a:rPr lang="en-US" sz="23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소개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614400" y="6502400"/>
            <a:ext cx="2667000" cy="12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4668500" y="5994400"/>
            <a:ext cx="558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000" b="false" i="false" u="none" strike="noStrike">
                <a:solidFill>
                  <a:srgbClr val="4A5BA3"/>
                </a:solidFill>
                <a:latin typeface="Pretendard Medium"/>
              </a:rPr>
              <a:t>06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55700" y="6883400"/>
            <a:ext cx="21971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300" b="false" i="false" u="none" strike="noStrike">
                <a:solidFill>
                  <a:srgbClr val="00074E"/>
                </a:solidFill>
                <a:latin typeface="Pretendard SemiBold"/>
              </a:rPr>
              <a:t>Q&amp;A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511300" y="685800"/>
            <a:ext cx="2044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SWEET MY</a:t>
            </a:r>
          </a:p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SMARTHOME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60500" y="4584700"/>
            <a:ext cx="4724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00074E"/>
                </a:solidFill>
                <a:latin typeface="Pretendard SemiBold"/>
              </a:rPr>
              <a:t>CONTENTS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17600" y="9017000"/>
            <a:ext cx="7759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빅데이터</a:t>
            </a:r>
            <a:r>
              <a:rPr lang="en-US" sz="2300" b="false" i="false" u="none" strike="noStrike">
                <a:solidFill>
                  <a:srgbClr val="00074E"/>
                </a:solidFill>
                <a:latin typeface="Pretendard SemiBold"/>
              </a:rPr>
              <a:t> IoT </a:t>
            </a: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소프트웨어</a:t>
            </a:r>
            <a:r>
              <a:rPr lang="en-US" sz="23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개발자</a:t>
            </a:r>
            <a:r>
              <a:rPr lang="en-US" sz="2300" b="fals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과정</a:t>
            </a:r>
            <a:r>
              <a:rPr lang="en-US" sz="2300" b="false" i="false" u="none" strike="noStrike">
                <a:solidFill>
                  <a:srgbClr val="00074E"/>
                </a:solidFill>
                <a:latin typeface="Pretendard SemiBold"/>
              </a:rPr>
              <a:t> 4</a:t>
            </a: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기</a:t>
            </a:r>
            <a:r>
              <a:rPr lang="en-US" sz="2300" b="false" i="false" u="none" strike="noStrike">
                <a:solidFill>
                  <a:srgbClr val="00074E"/>
                </a:solidFill>
                <a:latin typeface="Pretendard SemiBold"/>
              </a:rPr>
              <a:t> (2</a:t>
            </a:r>
            <a:r>
              <a:rPr lang="ko-KR" sz="2300" b="false" i="false" u="none" strike="noStrike">
                <a:solidFill>
                  <a:srgbClr val="00074E"/>
                </a:solidFill>
                <a:ea typeface="Pretendard SemiBold"/>
              </a:rPr>
              <a:t>조</a:t>
            </a:r>
            <a:r>
              <a:rPr lang="en-US" sz="2300" b="false" i="false" u="none" strike="noStrike">
                <a:solidFill>
                  <a:srgbClr val="00074E"/>
                </a:solidFill>
                <a:latin typeface="Pretendard SemiBold"/>
              </a:rPr>
              <a:t>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939800"/>
            <a:ext cx="20447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01. </a:t>
            </a:r>
            <a:r>
              <a:rPr lang="ko-KR" sz="1900" b="false" i="false" u="none" strike="noStrike" spc="100">
                <a:solidFill>
                  <a:srgbClr val="FFFFFF"/>
                </a:solidFill>
                <a:ea typeface="Pretendard Medium"/>
              </a:rPr>
              <a:t>작품</a:t>
            </a: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false" i="false" u="none" strike="noStrike" spc="100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01200" y="571500"/>
            <a:ext cx="8064500" cy="9156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20800" y="3314700"/>
            <a:ext cx="85852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300" b="true" i="false" u="none" strike="noStrike">
                <a:solidFill>
                  <a:srgbClr val="00074E"/>
                </a:solidFill>
                <a:ea typeface="Pretendard SemiBold"/>
              </a:rPr>
              <a:t>프로젝트</a:t>
            </a:r>
            <a:r>
              <a:rPr lang="en-US" sz="6300" b="tru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6300" b="true" i="false" u="none" strike="noStrike">
                <a:solidFill>
                  <a:srgbClr val="00074E"/>
                </a:solidFill>
                <a:ea typeface="Pretendard SemiBold"/>
              </a:rPr>
              <a:t>핵심</a:t>
            </a:r>
            <a:r>
              <a:rPr lang="en-US" sz="6300" b="true" i="false" u="none" strike="noStrike">
                <a:solidFill>
                  <a:srgbClr val="00074E"/>
                </a:solidFill>
                <a:latin typeface="Pretendard SemiBold"/>
              </a:rPr>
              <a:t> </a:t>
            </a:r>
            <a:r>
              <a:rPr lang="ko-KR" sz="6300" b="true" i="false" u="none" strike="noStrike">
                <a:solidFill>
                  <a:srgbClr val="00074E"/>
                </a:solidFill>
                <a:ea typeface="Pretendard SemiBold"/>
              </a:rPr>
              <a:t>키워드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5295900"/>
            <a:ext cx="2743200" cy="2743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08100" y="6045200"/>
            <a:ext cx="27686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true" i="false" u="none" strike="noStrike">
                <a:solidFill>
                  <a:srgbClr val="00074E"/>
                </a:solidFill>
                <a:latin typeface="Pretendard Medium"/>
              </a:rPr>
              <a:t>SMART</a:t>
            </a:r>
          </a:p>
          <a:p>
            <a:pPr algn="ctr" lvl="0">
              <a:lnSpc>
                <a:spcPct val="99600"/>
              </a:lnSpc>
            </a:pPr>
            <a:r>
              <a:rPr lang="en-US" sz="3500" b="true" i="false" u="none" strike="noStrike">
                <a:solidFill>
                  <a:srgbClr val="00074E"/>
                </a:solidFill>
                <a:latin typeface="Pretendard Medium"/>
              </a:rPr>
              <a:t>BLINDS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29100" y="5295900"/>
            <a:ext cx="2743200" cy="27432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229100" y="6045200"/>
            <a:ext cx="27686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true" i="false" u="none" strike="noStrike">
                <a:solidFill>
                  <a:srgbClr val="00074E"/>
                </a:solidFill>
                <a:latin typeface="Pretendard Medium"/>
              </a:rPr>
              <a:t>AUTO</a:t>
            </a:r>
          </a:p>
          <a:p>
            <a:pPr algn="ctr" lvl="0">
              <a:lnSpc>
                <a:spcPct val="99600"/>
              </a:lnSpc>
            </a:pPr>
            <a:r>
              <a:rPr lang="en-US" sz="3500" b="true" i="false" u="none" strike="noStrike">
                <a:solidFill>
                  <a:srgbClr val="00074E"/>
                </a:solidFill>
                <a:latin typeface="Pretendard Medium"/>
              </a:rPr>
              <a:t>LIGHTING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200900" y="5295900"/>
            <a:ext cx="2743200" cy="2743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200900" y="6070600"/>
            <a:ext cx="27686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true" i="false" u="none" strike="noStrike">
                <a:solidFill>
                  <a:srgbClr val="00074E"/>
                </a:solidFill>
                <a:latin typeface="Pretendard Medium"/>
              </a:rPr>
              <a:t>WEATHER</a:t>
            </a:r>
          </a:p>
          <a:p>
            <a:pPr algn="ctr" lvl="0">
              <a:lnSpc>
                <a:spcPct val="99600"/>
              </a:lnSpc>
            </a:pPr>
            <a:r>
              <a:rPr lang="en-US" sz="3500" b="true" i="false" u="none" strike="noStrike">
                <a:solidFill>
                  <a:srgbClr val="00074E"/>
                </a:solidFill>
                <a:latin typeface="Pretendard Medium"/>
              </a:rPr>
              <a:t>DISPLAY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38300" y="5930900"/>
            <a:ext cx="6172200" cy="2908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11300" y="939800"/>
            <a:ext cx="20447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01. </a:t>
            </a:r>
            <a:r>
              <a:rPr lang="ko-KR" sz="1900" b="false" i="false" u="none" strike="noStrike" spc="100">
                <a:solidFill>
                  <a:srgbClr val="FFFFFF"/>
                </a:solidFill>
                <a:ea typeface="Pretendard Medium"/>
              </a:rPr>
              <a:t>작품</a:t>
            </a: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false" i="false" u="none" strike="noStrike" spc="100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13800" y="546100"/>
            <a:ext cx="8216900" cy="899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30600" y="2324100"/>
            <a:ext cx="3060700" cy="3060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9600" y="609600"/>
            <a:ext cx="17056100" cy="9105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9600" y="571500"/>
            <a:ext cx="17081500" cy="9156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11300" y="939800"/>
            <a:ext cx="20447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01. </a:t>
            </a:r>
            <a:r>
              <a:rPr lang="ko-KR" sz="1900" b="false" i="false" u="none" strike="noStrike" spc="100">
                <a:solidFill>
                  <a:srgbClr val="FFFFFF"/>
                </a:solidFill>
                <a:ea typeface="Pretendard Medium"/>
              </a:rPr>
              <a:t>작품</a:t>
            </a: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false" i="false" u="none" strike="noStrike" spc="100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9600" y="546100"/>
            <a:ext cx="17081500" cy="9245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11300" y="939800"/>
            <a:ext cx="20447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01. </a:t>
            </a:r>
            <a:r>
              <a:rPr lang="ko-KR" sz="1900" b="false" i="false" u="none" strike="noStrike" spc="100">
                <a:solidFill>
                  <a:srgbClr val="FFFFFF"/>
                </a:solidFill>
                <a:ea typeface="Pretendard Medium"/>
              </a:rPr>
              <a:t>작품</a:t>
            </a: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false" i="false" u="none" strike="noStrike" spc="100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470400" y="1079500"/>
            <a:ext cx="9842500" cy="8115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11300" y="939800"/>
            <a:ext cx="20447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01. </a:t>
            </a:r>
            <a:r>
              <a:rPr lang="ko-KR" sz="1900" b="false" i="false" u="none" strike="noStrike" spc="100">
                <a:solidFill>
                  <a:srgbClr val="FFFFFF"/>
                </a:solidFill>
                <a:ea typeface="Pretendard Medium"/>
              </a:rPr>
              <a:t>작품</a:t>
            </a: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false" i="false" u="none" strike="noStrike" spc="100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30700" y="1295400"/>
            <a:ext cx="9613900" cy="7924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11300" y="939800"/>
            <a:ext cx="20447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01. </a:t>
            </a:r>
            <a:r>
              <a:rPr lang="ko-KR" sz="1900" b="false" i="false" u="none" strike="noStrike" spc="100">
                <a:solidFill>
                  <a:srgbClr val="FFFFFF"/>
                </a:solidFill>
                <a:ea typeface="Pretendard Medium"/>
              </a:rPr>
              <a:t>작품</a:t>
            </a: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false" i="false" u="none" strike="noStrike" spc="100">
                <a:solidFill>
                  <a:srgbClr val="FFFFFF"/>
                </a:solidFill>
                <a:ea typeface="Pretendard Medium"/>
              </a:rPr>
              <a:t>소개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2700" y="5143500"/>
            <a:ext cx="18300700" cy="5168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170434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419100"/>
            <a:ext cx="2832100" cy="1498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11300" y="939800"/>
            <a:ext cx="20447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02. </a:t>
            </a:r>
            <a:r>
              <a:rPr lang="ko-KR" sz="1900" b="false" i="false" u="none" strike="noStrike" spc="100">
                <a:solidFill>
                  <a:srgbClr val="FFFFFF"/>
                </a:solidFill>
                <a:ea typeface="Pretendard Medium"/>
              </a:rPr>
              <a:t>설계</a:t>
            </a:r>
            <a:r>
              <a:rPr lang="en-US" sz="1900" b="false" i="false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1900" b="false" i="false" u="none" strike="noStrike" spc="100">
                <a:solidFill>
                  <a:srgbClr val="FFFFFF"/>
                </a:solidFill>
                <a:ea typeface="Pretendard Medium"/>
              </a:rPr>
              <a:t>일정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6070600" y="-38100"/>
            <a:ext cx="1282700" cy="836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6070600" y="1409700"/>
            <a:ext cx="1282700" cy="8369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400000">
            <a:off x="6070600" y="2857500"/>
            <a:ext cx="1282700" cy="836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6070600" y="4292600"/>
            <a:ext cx="1282700" cy="8369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5400000">
            <a:off x="8318500" y="5283200"/>
            <a:ext cx="5842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090400" y="3683000"/>
            <a:ext cx="3759200" cy="3759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576300" y="4775200"/>
            <a:ext cx="901700" cy="901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753600" y="6667500"/>
            <a:ext cx="749300" cy="749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702800" y="5219700"/>
            <a:ext cx="749300" cy="749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 rot="0">
            <a:off x="10934700" y="5537200"/>
            <a:ext cx="5969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 rot="0">
            <a:off x="10922000" y="6997700"/>
            <a:ext cx="5969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 rot="0">
            <a:off x="11518900" y="5537200"/>
            <a:ext cx="571500" cy="12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3525500" y="4267200"/>
            <a:ext cx="825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SemiBold"/>
              </a:rPr>
              <a:t>Goal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71400" y="5842000"/>
            <a:ext cx="29845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FFFFFF"/>
                </a:solidFill>
                <a:ea typeface="Pretendard SemiBold"/>
              </a:rPr>
              <a:t>기능</a:t>
            </a:r>
            <a:r>
              <a:rPr lang="en-US" sz="21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SemiBold"/>
              </a:rPr>
              <a:t>통합</a:t>
            </a:r>
            <a:r>
              <a:rPr lang="en-US" sz="2100" b="false" i="false" u="none" strike="noStrike">
                <a:solidFill>
                  <a:srgbClr val="FFFFFF"/>
                </a:solidFill>
                <a:latin typeface="Pretendard SemiBold"/>
              </a:rPr>
              <a:t> &amp;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SemiBold"/>
              </a:rPr>
              <a:t>스마트</a:t>
            </a:r>
            <a:r>
              <a:rPr lang="en-US" sz="21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SemiBold"/>
              </a:rPr>
              <a:t>제어</a:t>
            </a:r>
          </a:p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FFFFFF"/>
                </a:solidFill>
                <a:ea typeface="Pretendard SemiBold"/>
              </a:rPr>
              <a:t>시스템</a:t>
            </a:r>
            <a:r>
              <a:rPr lang="en-US" sz="21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SemiBold"/>
              </a:rPr>
              <a:t>완성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807700" y="4013200"/>
            <a:ext cx="139700" cy="139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807700" y="5473700"/>
            <a:ext cx="139700" cy="139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807700" y="6934200"/>
            <a:ext cx="139700" cy="139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807700" y="8394700"/>
            <a:ext cx="139700" cy="139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6070600" y="-1485900"/>
            <a:ext cx="1282700" cy="83693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4737100" y="2413000"/>
            <a:ext cx="4724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아이디어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구상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역할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분담</a:t>
            </a:r>
          </a:p>
          <a:p>
            <a:pPr algn="l" lvl="0">
              <a:lnSpc>
                <a:spcPct val="11453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파트별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개별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구상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사전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조사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98800" y="2463800"/>
            <a:ext cx="1092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true" i="false" u="none" strike="noStrike">
                <a:solidFill>
                  <a:srgbClr val="00074E"/>
                </a:solidFill>
                <a:latin typeface="Pretendard SemiBold"/>
              </a:rPr>
              <a:t>03. 25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737100" y="3670300"/>
            <a:ext cx="47244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- CDS / PIR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센서값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읽기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출력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테스트</a:t>
            </a:r>
          </a:p>
          <a:p>
            <a:pPr algn="l" lvl="0">
              <a:lnSpc>
                <a:spcPct val="11453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블라인드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모터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제어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구현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시작</a:t>
            </a:r>
          </a:p>
          <a:p>
            <a:pPr algn="l" lvl="0">
              <a:lnSpc>
                <a:spcPct val="11453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- Git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환경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설정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API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테스트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098800" y="3911600"/>
            <a:ext cx="1092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true" i="false" u="none" strike="noStrike">
                <a:solidFill>
                  <a:srgbClr val="00074E"/>
                </a:solidFill>
                <a:latin typeface="Pretendard SemiBold"/>
              </a:rPr>
              <a:t>03. 26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737100" y="5156200"/>
            <a:ext cx="47244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- UART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통신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기능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추가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모드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전환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구현</a:t>
            </a:r>
          </a:p>
          <a:p>
            <a:pPr algn="l" lvl="0">
              <a:lnSpc>
                <a:spcPct val="11453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날씨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정보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수신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영문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데이터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출력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변경</a:t>
            </a:r>
          </a:p>
          <a:p>
            <a:pPr algn="l" lvl="0">
              <a:lnSpc>
                <a:spcPct val="11453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- LCD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출력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LCD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통합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테스트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652000" y="2349500"/>
            <a:ext cx="749300" cy="749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 rot="0">
            <a:off x="10934700" y="4076700"/>
            <a:ext cx="596900" cy="12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807700" y="2628900"/>
            <a:ext cx="139700" cy="139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817100" y="8102600"/>
            <a:ext cx="698500" cy="762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715500" y="3860800"/>
            <a:ext cx="660400" cy="5715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3111500" y="5359400"/>
            <a:ext cx="1028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true" i="false" u="none" strike="noStrike">
                <a:solidFill>
                  <a:srgbClr val="00074E"/>
                </a:solidFill>
                <a:latin typeface="Pretendard SemiBold"/>
              </a:rPr>
              <a:t>03. 27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737100" y="6540500"/>
            <a:ext cx="4724400" cy="939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하드웨어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제작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회로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확인</a:t>
            </a:r>
          </a:p>
          <a:p>
            <a:pPr algn="l" lvl="0">
              <a:lnSpc>
                <a:spcPct val="11453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- LED +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블라인드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+ LCD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통합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병합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진행</a:t>
            </a:r>
          </a:p>
          <a:p>
            <a:pPr algn="l" lvl="0">
              <a:lnSpc>
                <a:spcPct val="11453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시연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영상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준비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시스템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안정화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098800" y="6794500"/>
            <a:ext cx="1028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true" i="false" u="none" strike="noStrike">
                <a:solidFill>
                  <a:srgbClr val="00074E"/>
                </a:solidFill>
                <a:latin typeface="Pretendard SemiBold"/>
              </a:rPr>
              <a:t>03. 28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737100" y="8153400"/>
            <a:ext cx="4724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최종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코드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통합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작동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테스트</a:t>
            </a:r>
          </a:p>
          <a:p>
            <a:pPr algn="l" lvl="0">
              <a:lnSpc>
                <a:spcPct val="114539"/>
              </a:lnSpc>
            </a:pP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-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발표자료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정리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디자인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시연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영상</a:t>
            </a:r>
            <a:r>
              <a:rPr lang="en-US" sz="1800" b="false" i="false" u="none" strike="noStrike">
                <a:solidFill>
                  <a:srgbClr val="2C2C2C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2C2C2C"/>
                </a:solidFill>
                <a:ea typeface="Pretendard Regular"/>
              </a:rPr>
              <a:t>촬영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124200" y="8229600"/>
            <a:ext cx="1028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true" i="false" u="none" strike="noStrike">
                <a:solidFill>
                  <a:srgbClr val="00074E"/>
                </a:solidFill>
                <a:latin typeface="Pretendard SemiBold"/>
              </a:rPr>
              <a:t>03. 29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